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64" r:id="rId3"/>
    <p:sldId id="257" r:id="rId4"/>
    <p:sldId id="259" r:id="rId5"/>
    <p:sldId id="258" r:id="rId6"/>
    <p:sldId id="261" r:id="rId7"/>
    <p:sldId id="263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44AF-9989-4894-9258-5717EAC8D8DF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9E231-C8B0-475C-8DDC-1F267E445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E231-C8B0-475C-8DDC-1F267E4453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A0FFF0-0998-4AB3-937C-73AB20B7923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B4F6F7-4AF6-4B66-A22C-EDF8BAB5B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714356"/>
            <a:ext cx="75976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гостях у пчеловода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85992"/>
            <a:ext cx="915527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Исследовательская</a:t>
            </a:r>
          </a:p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деятельность с 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Детьми старшего дошкольного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возраста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429264"/>
            <a:ext cx="54280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Выполнила: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Надежда Михайловна Губарева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МБДОУ «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Дюймовочка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pic>
        <p:nvPicPr>
          <p:cNvPr id="8194" name="Picture 2" descr="G:\8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949994" cy="5372183"/>
          </a:xfrm>
          <a:prstGeom prst="rect">
            <a:avLst/>
          </a:prstGeom>
          <a:noFill/>
        </p:spPr>
      </p:pic>
      <p:pic>
        <p:nvPicPr>
          <p:cNvPr id="1026" name="Picture 2" descr="G:\SAM_1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0693" y="4857760"/>
            <a:ext cx="2381267" cy="1785950"/>
          </a:xfrm>
          <a:prstGeom prst="rect">
            <a:avLst/>
          </a:prstGeom>
          <a:noFill/>
        </p:spPr>
      </p:pic>
      <p:pic>
        <p:nvPicPr>
          <p:cNvPr id="1027" name="Picture 3" descr="G:\SAM_1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142984"/>
            <a:ext cx="2381266" cy="1785950"/>
          </a:xfrm>
          <a:prstGeom prst="rect">
            <a:avLst/>
          </a:prstGeom>
          <a:noFill/>
        </p:spPr>
      </p:pic>
      <p:pic>
        <p:nvPicPr>
          <p:cNvPr id="1028" name="Picture 4" descr="G:\SAM_1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49" y="3000372"/>
            <a:ext cx="2381267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Этап</a:t>
            </a:r>
            <a:br>
              <a:rPr lang="ru-RU" dirty="0" smtClean="0"/>
            </a:br>
            <a:r>
              <a:rPr lang="ru-RU" dirty="0" smtClean="0"/>
              <a:t>Предварительная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54162"/>
            <a:ext cx="4919666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Подбор и изучение литературы</a:t>
            </a:r>
          </a:p>
          <a:p>
            <a:pPr>
              <a:buFontTx/>
              <a:buChar char="-"/>
            </a:pPr>
            <a:r>
              <a:rPr lang="ru-RU" dirty="0" smtClean="0"/>
              <a:t>Экскурсия в природу</a:t>
            </a:r>
          </a:p>
          <a:p>
            <a:pPr>
              <a:buFontTx/>
              <a:buChar char="-"/>
            </a:pPr>
            <a:r>
              <a:rPr lang="ru-RU" dirty="0" smtClean="0"/>
              <a:t>Просмотр мультипликационных фильмов и видеофрагментов</a:t>
            </a:r>
          </a:p>
          <a:p>
            <a:pPr>
              <a:buFontTx/>
              <a:buChar char="-"/>
            </a:pPr>
            <a:r>
              <a:rPr lang="ru-RU" dirty="0" smtClean="0"/>
              <a:t>Знакомство с продуктами пчеловодства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6" name="Picture 2" descr="G:\Фото2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3378704" cy="2534028"/>
          </a:xfrm>
          <a:prstGeom prst="rect">
            <a:avLst/>
          </a:prstGeom>
          <a:noFill/>
        </p:spPr>
      </p:pic>
      <p:pic>
        <p:nvPicPr>
          <p:cNvPr id="1027" name="Picture 3" descr="G:\Фото2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3378704" cy="2534028"/>
          </a:xfrm>
          <a:prstGeom prst="rect">
            <a:avLst/>
          </a:prstGeom>
          <a:noFill/>
        </p:spPr>
      </p:pic>
      <p:pic>
        <p:nvPicPr>
          <p:cNvPr id="1030" name="Picture 6" descr="G:\SAM_1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857629"/>
            <a:ext cx="3357586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143380"/>
            <a:ext cx="4500594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Смотрит </a:t>
            </a:r>
            <a:r>
              <a:rPr lang="ru-RU" dirty="0" smtClean="0"/>
              <a:t>пчёлка: где медок?</a:t>
            </a:r>
          </a:p>
          <a:p>
            <a:pPr>
              <a:buNone/>
            </a:pPr>
            <a:r>
              <a:rPr lang="ru-RU" dirty="0" smtClean="0"/>
              <a:t>Белым желтый стал цветок!</a:t>
            </a:r>
          </a:p>
          <a:p>
            <a:endParaRPr lang="ru-RU" dirty="0"/>
          </a:p>
        </p:txBody>
      </p:sp>
      <p:pic>
        <p:nvPicPr>
          <p:cNvPr id="3074" name="Picture 2" descr="G:\Фото2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61920" y="367401"/>
            <a:ext cx="3949481" cy="3214678"/>
          </a:xfrm>
          <a:prstGeom prst="rect">
            <a:avLst/>
          </a:prstGeom>
          <a:noFill/>
        </p:spPr>
      </p:pic>
      <p:pic>
        <p:nvPicPr>
          <p:cNvPr id="3075" name="Picture 3" descr="G:\Фото2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13"/>
            <a:ext cx="3428992" cy="45719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Одуванчик золотистый</a:t>
            </a:r>
          </a:p>
          <a:p>
            <a:pPr>
              <a:buNone/>
            </a:pPr>
            <a:r>
              <a:rPr lang="ru-RU" sz="3200" dirty="0" smtClean="0"/>
              <a:t>Стал, как заинька, пушистый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Опытно – экспериментальная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Сюрпризный момент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Путешествие на «Пасеку»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err="1" smtClean="0"/>
              <a:t>Эксперементирование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Дидактические игры</a:t>
            </a:r>
          </a:p>
          <a:p>
            <a:endParaRPr lang="ru-RU" sz="2400" dirty="0" smtClean="0"/>
          </a:p>
          <a:p>
            <a:r>
              <a:rPr lang="ru-RU" sz="2400" dirty="0" smtClean="0"/>
              <a:t>Подвижные игры</a:t>
            </a:r>
            <a:endParaRPr lang="ru-RU" sz="2400" dirty="0"/>
          </a:p>
        </p:txBody>
      </p:sp>
      <p:pic>
        <p:nvPicPr>
          <p:cNvPr id="2050" name="Picture 2" descr="G:\Фото1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3429024" cy="2571768"/>
          </a:xfrm>
          <a:prstGeom prst="rect">
            <a:avLst/>
          </a:prstGeom>
          <a:noFill/>
        </p:spPr>
      </p:pic>
      <p:pic>
        <p:nvPicPr>
          <p:cNvPr id="2052" name="Picture 4" descr="G:\SAM_1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39413"/>
            <a:ext cx="3357586" cy="2518190"/>
          </a:xfrm>
          <a:prstGeom prst="rect">
            <a:avLst/>
          </a:prstGeom>
          <a:noFill/>
        </p:spPr>
      </p:pic>
      <p:pic>
        <p:nvPicPr>
          <p:cNvPr id="2053" name="Picture 5" descr="G:\SAM_1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3357586" cy="2643182"/>
          </a:xfrm>
          <a:prstGeom prst="rect">
            <a:avLst/>
          </a:prstGeom>
          <a:noFill/>
        </p:spPr>
      </p:pic>
      <p:pic>
        <p:nvPicPr>
          <p:cNvPr id="2054" name="Picture 6" descr="G:\SAM_17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57274"/>
            <a:ext cx="3429024" cy="2571768"/>
          </a:xfrm>
          <a:prstGeom prst="rect">
            <a:avLst/>
          </a:prstGeom>
          <a:noFill/>
        </p:spPr>
      </p:pic>
      <p:pic>
        <p:nvPicPr>
          <p:cNvPr id="2057" name="Picture 9" descr="G:\Фото12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285860"/>
            <a:ext cx="3964811" cy="5286413"/>
          </a:xfrm>
          <a:prstGeom prst="rect">
            <a:avLst/>
          </a:prstGeom>
          <a:noFill/>
        </p:spPr>
      </p:pic>
      <p:pic>
        <p:nvPicPr>
          <p:cNvPr id="2051" name="Picture 3" descr="G:\Фото12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341331" y="1912910"/>
            <a:ext cx="5500136" cy="3960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Знакомство с наиболее привлекательными для пчёл растениями</a:t>
            </a:r>
            <a:endParaRPr lang="ru-RU" sz="2400" dirty="0"/>
          </a:p>
        </p:txBody>
      </p:sp>
      <p:pic>
        <p:nvPicPr>
          <p:cNvPr id="5122" name="Picture 2" descr="G:\SAM_1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314"/>
            <a:ext cx="3905245" cy="2928934"/>
          </a:xfrm>
          <a:prstGeom prst="rect">
            <a:avLst/>
          </a:prstGeom>
          <a:noFill/>
        </p:spPr>
      </p:pic>
      <p:pic>
        <p:nvPicPr>
          <p:cNvPr id="5123" name="Picture 3" descr="G:\Фото1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3714776" cy="2786082"/>
          </a:xfrm>
          <a:prstGeom prst="rect">
            <a:avLst/>
          </a:prstGeom>
          <a:noFill/>
        </p:spPr>
      </p:pic>
      <p:pic>
        <p:nvPicPr>
          <p:cNvPr id="5124" name="Picture 4" descr="G:\Фото2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85460">
            <a:off x="4684035" y="1244374"/>
            <a:ext cx="2753780" cy="2065335"/>
          </a:xfrm>
          <a:prstGeom prst="rect">
            <a:avLst/>
          </a:prstGeom>
          <a:noFill/>
        </p:spPr>
      </p:pic>
      <p:pic>
        <p:nvPicPr>
          <p:cNvPr id="5125" name="Picture 5" descr="G:\Фото2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34945">
            <a:off x="611814" y="3857102"/>
            <a:ext cx="3344499" cy="2508374"/>
          </a:xfrm>
          <a:prstGeom prst="rect">
            <a:avLst/>
          </a:prstGeom>
          <a:noFill/>
        </p:spPr>
      </p:pic>
      <p:pic>
        <p:nvPicPr>
          <p:cNvPr id="5126" name="Picture 6" descr="G:\Фото28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2853">
            <a:off x="7173928" y="930284"/>
            <a:ext cx="1643074" cy="219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Изучаем Вредителей:</a:t>
            </a:r>
            <a:endParaRPr lang="ru-RU" dirty="0"/>
          </a:p>
        </p:txBody>
      </p:sp>
      <p:pic>
        <p:nvPicPr>
          <p:cNvPr id="7173" name="Picture 5" descr="G:\Фото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26206">
            <a:off x="301106" y="1240342"/>
            <a:ext cx="2418655" cy="1813992"/>
          </a:xfrm>
          <a:prstGeom prst="rect">
            <a:avLst/>
          </a:prstGeom>
          <a:noFill/>
        </p:spPr>
      </p:pic>
      <p:pic>
        <p:nvPicPr>
          <p:cNvPr id="7171" name="Picture 3" descr="G:\SAM_1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357298"/>
            <a:ext cx="4476749" cy="3357562"/>
          </a:xfrm>
          <a:prstGeom prst="rect">
            <a:avLst/>
          </a:prstGeom>
          <a:noFill/>
        </p:spPr>
      </p:pic>
      <p:pic>
        <p:nvPicPr>
          <p:cNvPr id="7172" name="Picture 4" descr="G:\SAM_1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14686"/>
            <a:ext cx="447675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AM_1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57497"/>
            <a:ext cx="5334005" cy="4000504"/>
          </a:xfrm>
          <a:prstGeom prst="rect">
            <a:avLst/>
          </a:prstGeom>
          <a:noFill/>
        </p:spPr>
      </p:pic>
      <p:pic>
        <p:nvPicPr>
          <p:cNvPr id="4099" name="Picture 3" descr="G:\SAM_1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0"/>
            <a:ext cx="6072199" cy="3571876"/>
          </a:xfrm>
          <a:prstGeom prst="rect">
            <a:avLst/>
          </a:prstGeom>
          <a:noFill/>
        </p:spPr>
      </p:pic>
      <p:pic>
        <p:nvPicPr>
          <p:cNvPr id="4100" name="Picture 4" descr="G:\SAM_1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4286247" cy="3286124"/>
          </a:xfrm>
          <a:prstGeom prst="rect">
            <a:avLst/>
          </a:prstGeom>
          <a:noFill/>
        </p:spPr>
      </p:pic>
      <p:pic>
        <p:nvPicPr>
          <p:cNvPr id="4101" name="Picture 5" descr="G:\SAM_18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28992" cy="3619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опия Фото2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643434" cy="61912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357166"/>
            <a:ext cx="3325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Список литературы: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72066" y="1000084"/>
            <a:ext cx="3767134" cy="585791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</a:t>
            </a:r>
            <a:r>
              <a:rPr lang="ru-RU" sz="1600" dirty="0" smtClean="0"/>
              <a:t>1.Детская </a:t>
            </a:r>
            <a:r>
              <a:rPr lang="ru-RU" sz="1600" dirty="0" smtClean="0"/>
              <a:t>энциклопедия «Я познаю мир»Под ред. </a:t>
            </a:r>
            <a:r>
              <a:rPr lang="ru-RU" sz="1600" dirty="0" err="1" smtClean="0"/>
              <a:t>Хинн</a:t>
            </a:r>
            <a:r>
              <a:rPr lang="ru-RU" sz="1600" dirty="0" smtClean="0"/>
              <a:t> О.М..:АСТ</a:t>
            </a:r>
            <a:br>
              <a:rPr lang="ru-RU" sz="1600" dirty="0" smtClean="0"/>
            </a:br>
            <a:r>
              <a:rPr lang="ru-RU" sz="1600" dirty="0" smtClean="0"/>
              <a:t>2. Увлекательные опыты и </a:t>
            </a:r>
            <a:r>
              <a:rPr lang="ru-RU" sz="1600" dirty="0" err="1" smtClean="0"/>
              <a:t>эксперементы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3. «на пасеке» С. Иванов .: издательство «Детская литература»</a:t>
            </a:r>
            <a:br>
              <a:rPr lang="ru-RU" sz="1600" dirty="0" smtClean="0"/>
            </a:br>
            <a:r>
              <a:rPr lang="ru-RU" sz="1600" dirty="0" smtClean="0"/>
              <a:t>4. Целебный улей» Суворин А.В. «</a:t>
            </a:r>
            <a:r>
              <a:rPr lang="ru-RU" sz="1600" dirty="0" err="1" smtClean="0"/>
              <a:t>Апиас</a:t>
            </a:r>
            <a:r>
              <a:rPr lang="ru-RU" sz="1600" dirty="0" smtClean="0"/>
              <a:t>»1992,Красноярск</a:t>
            </a:r>
            <a:br>
              <a:rPr lang="ru-RU" sz="1600" dirty="0" smtClean="0"/>
            </a:br>
            <a:r>
              <a:rPr lang="ru-RU" sz="1600" dirty="0" smtClean="0"/>
              <a:t>5.Энциклопедия пчеловода «Пчела медоносная» Н.В. Беляев </a:t>
            </a:r>
            <a:br>
              <a:rPr lang="ru-RU" sz="1600" dirty="0" smtClean="0"/>
            </a:br>
            <a:r>
              <a:rPr lang="ru-RU" sz="1600" dirty="0" smtClean="0"/>
              <a:t>6. Газета о пчеловодстве «Пасека России»</a:t>
            </a:r>
            <a:br>
              <a:rPr lang="ru-RU" sz="1600" dirty="0" smtClean="0"/>
            </a:br>
            <a:r>
              <a:rPr lang="ru-RU" sz="1600" dirty="0" smtClean="0"/>
              <a:t>7. Журналы «Пчеловодство»</a:t>
            </a:r>
            <a:br>
              <a:rPr lang="ru-RU" sz="1600" dirty="0" smtClean="0"/>
            </a:br>
            <a:r>
              <a:rPr lang="ru-RU" sz="1600" dirty="0" smtClean="0"/>
              <a:t>8.Мультипликационные фильмы: «Пчела Майя», «</a:t>
            </a:r>
            <a:r>
              <a:rPr lang="ru-RU" sz="1600" dirty="0" err="1" smtClean="0"/>
              <a:t>Винни</a:t>
            </a:r>
            <a:r>
              <a:rPr lang="ru-RU" sz="1600" dirty="0" smtClean="0"/>
              <a:t> пух и все-все-все», «маша и медведь»</a:t>
            </a:r>
            <a:br>
              <a:rPr lang="ru-RU" sz="1600" dirty="0" smtClean="0"/>
            </a:br>
            <a:r>
              <a:rPr lang="ru-RU" sz="1600" dirty="0" smtClean="0"/>
              <a:t>9. Видеофрагменты фильмов </a:t>
            </a:r>
            <a:r>
              <a:rPr lang="en-US" sz="1600" dirty="0" smtClean="0"/>
              <a:t>BBC</a:t>
            </a:r>
            <a:r>
              <a:rPr lang="ru-RU" sz="1600" dirty="0" smtClean="0"/>
              <a:t> «жизнь насекомых»</a:t>
            </a:r>
            <a:br>
              <a:rPr lang="ru-RU" sz="1600" dirty="0" smtClean="0"/>
            </a:br>
            <a:r>
              <a:rPr lang="ru-RU" sz="1600" dirty="0" smtClean="0"/>
              <a:t>10. Познавательная презентация «Пчёлы» Р.А. </a:t>
            </a:r>
            <a:r>
              <a:rPr lang="ru-RU" sz="1600" dirty="0" smtClean="0"/>
              <a:t>Егорова</a:t>
            </a:r>
            <a:br>
              <a:rPr lang="ru-RU" sz="1600" dirty="0" smtClean="0"/>
            </a:br>
            <a:r>
              <a:rPr lang="ru-RU" sz="1600" dirty="0" smtClean="0"/>
              <a:t>11. Юному пчеловоду И.А. </a:t>
            </a:r>
            <a:r>
              <a:rPr lang="ru-RU" sz="1600" dirty="0" err="1" smtClean="0"/>
              <a:t>Шабаршов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12. Детское исследование как метод обучения старших дошкольников И. А. Савенков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105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Этапы работы:</vt:lpstr>
      <vt:lpstr>I Этап Предварительная работа</vt:lpstr>
      <vt:lpstr>Слайд 4</vt:lpstr>
      <vt:lpstr>Опытно – экспериментальная деятельность</vt:lpstr>
      <vt:lpstr>Знакомство с наиболее привлекательными для пчёл растениями</vt:lpstr>
      <vt:lpstr>Изучаем Вредителей:</vt:lpstr>
      <vt:lpstr>Слайд 8</vt:lpstr>
      <vt:lpstr> 1.Детская энциклопедия «Я познаю мир»Под ред. Хинн О.М..:АСТ 2. Увлекательные опыты и эксперементы  3. «на пасеке» С. Иванов .: издательство «Детская литература» 4. Целебный улей» Суворин А.В. «Апиас»1992,Красноярск 5.Энциклопедия пчеловода «Пчела медоносная» Н.В. Беляев  6. Газета о пчеловодстве «Пасека России» 7. Журналы «Пчеловодство» 8.Мультипликационные фильмы: «Пчела Майя», «Винни пух и все-все-все», «маша и медведь» 9. Видеофрагменты фильмов BBC «жизнь насекомых» 10. Познавательная презентация «Пчёлы» Р.А. Егорова 11. Юному пчеловоду И.А. Шабаршов 12. Детское исследование как метод обучения старших дошкольников И. А. Савенков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2014-06-20T02:05:04Z</dcterms:created>
  <dcterms:modified xsi:type="dcterms:W3CDTF">2014-06-23T03:58:59Z</dcterms:modified>
</cp:coreProperties>
</file>